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sldIdLst>
    <p:sldId id="282" r:id="rId2"/>
    <p:sldId id="283" r:id="rId3"/>
    <p:sldId id="257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2" r:id="rId16"/>
    <p:sldId id="274" r:id="rId17"/>
    <p:sldId id="275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-1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-1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-1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-1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1B4CAFC2-417B-4578-AB8F-270630B67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grpSp>
        <p:nvGrpSpPr>
          <p:cNvPr id="5" name="Group 65">
            <a:extLst>
              <a:ext uri="{FF2B5EF4-FFF2-40B4-BE49-F238E27FC236}">
                <a16:creationId xmlns:a16="http://schemas.microsoft.com/office/drawing/2014/main" id="{89964DC0-ABC9-406B-B2A7-BD0C049FEAEA}"/>
              </a:ext>
            </a:extLst>
          </p:cNvPr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6332E3-68E1-4ADB-96BF-CF5C9E600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68D772D-6113-40C0-B937-6B85F4B82C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6CC5677-25D4-4CFF-A6F6-EEF518E9A6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C895D3E-6572-40D8-B27E-91E4D72EA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DDBE087-0267-4B51-8482-8F13B2FE7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BBB7518-4861-4CB3-BA28-26D11B09D851}"/>
                </a:ext>
              </a:extLst>
            </p:cNvPr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60BDF05-2C79-4A59-803E-2DC6FE51F866}"/>
                </a:ext>
              </a:extLst>
            </p:cNvPr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18E41A2-FDDF-45A7-B00C-5B2514D44F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C9C8143-1EE1-4DE3-AB0E-066F20B226A0}"/>
                </a:ext>
              </a:extLst>
            </p:cNvPr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9F99FB9-BCAC-4711-89B1-140E1EAEAAC9}"/>
                </a:ext>
              </a:extLst>
            </p:cNvPr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5CA1A1E-A26F-4CA0-AE05-49EB8EA34E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B2EC9C5-1425-4048-BBAC-7B501D6009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470092D-406F-460E-975C-9E6C0F893109}"/>
                </a:ext>
              </a:extLst>
            </p:cNvPr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5122880-1B6B-400E-B87E-6A06C5C03D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C8E2B4E-1730-49B3-8F48-A65912B401C1}"/>
                </a:ext>
              </a:extLst>
            </p:cNvPr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82F3B19-1CBE-4BD4-BD25-E026C17634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2C6775-D003-453F-B340-ECD212099D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60E0C7F-ACBD-444B-AC63-F3FE8E8B23BB}"/>
                </a:ext>
              </a:extLst>
            </p:cNvPr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39930F-690E-4C13-B35C-55E9296BDC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2BBBE46-5231-44D8-8DC3-C0A01ACFFB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3BB38E7-7C81-4BE3-A630-4B5C8DD97691}"/>
                </a:ext>
              </a:extLst>
            </p:cNvPr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FD3D025-DA83-4D3B-92E4-64822411E6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4035CFF-AA3A-464D-A936-06ADB2B3A797}"/>
                </a:ext>
              </a:extLst>
            </p:cNvPr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83DF00D-C73F-404C-AC9D-3C4B2219F3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F7BCED9-8E65-4152-99E4-B5C467C66264}"/>
                </a:ext>
              </a:extLst>
            </p:cNvPr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AEA620C3-82CB-4441-8DC5-2EEA3AF0D6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542169C-4864-4A20-B976-99A0C3BBAE82}"/>
                </a:ext>
              </a:extLst>
            </p:cNvPr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922E647-D12B-44FC-8BA2-94A9BA026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5ED7DE5-DA0C-4B92-991D-1E1D6F1BD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B0E2FA6-A3FE-495C-8CB8-4004FA2C63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72BE016-1F75-4BEE-B5EA-047FBB52FF28}"/>
                </a:ext>
              </a:extLst>
            </p:cNvPr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058EE924-315C-4C6B-A259-B1766409328F}"/>
                </a:ext>
              </a:extLst>
            </p:cNvPr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B141BEB-4974-47C7-A0AA-8527111F7A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9209DD5-42FD-4C05-8430-4FFF9F69126E}"/>
                </a:ext>
              </a:extLst>
            </p:cNvPr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AFAE3E2E-5D85-4418-9F89-1D89F760C53A}"/>
                </a:ext>
              </a:extLst>
            </p:cNvPr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3A3B4B7-2F7F-4A24-B13E-B23FA89F1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D53A254-7A18-4FE5-B791-7B83AC9BB79C}"/>
                </a:ext>
              </a:extLst>
            </p:cNvPr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79D7599-5D1D-42F4-9687-6CD4812EA2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DB5169C-90E4-4673-B3EA-9A2C5A31FFA1}"/>
                </a:ext>
              </a:extLst>
            </p:cNvPr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70356CE8-FA5C-49CA-8CC7-860CB0C7B5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53EE661-9916-4BDF-B7E0-96282C87E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5B49F11-7AC8-47D6-8FCF-F7941D04811E}"/>
                </a:ext>
              </a:extLst>
            </p:cNvPr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7DA97BBF-BF3C-4372-AAB6-CE821FF19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7C173B34-DD07-4710-BD67-1D798F0555FB}"/>
                </a:ext>
              </a:extLst>
            </p:cNvPr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1CBD50F4-50EE-4686-BD83-3F12AFE0EB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A14283DD-F06B-4080-BB8A-631A9EFE56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5AB4428E-FBEC-4F34-BAB5-C4908D521DC7}"/>
                </a:ext>
              </a:extLst>
            </p:cNvPr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41002F9-E2F0-4D27-AB65-93B4E03A46FF}"/>
                </a:ext>
              </a:extLst>
            </p:cNvPr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67382D53-6DB0-478B-8210-5B5E411AF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100224C3-7E2C-4F96-9136-BC905BB0A9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238C912-DC17-4A3B-A52F-0BFFD8CC8111}"/>
                </a:ext>
              </a:extLst>
            </p:cNvPr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F3E3167-7DF6-4D0D-9E0D-795C01CDC5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89DC2B4E-7B1D-4FB3-9F00-59B5B6096F8C}"/>
                </a:ext>
              </a:extLst>
            </p:cNvPr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078FDE8-595A-4426-BABB-D2D1B8DEE9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60" name="Date Placeholder 3">
            <a:extLst>
              <a:ext uri="{FF2B5EF4-FFF2-40B4-BE49-F238E27FC236}">
                <a16:creationId xmlns:a16="http://schemas.microsoft.com/office/drawing/2014/main" id="{F63F0BB0-3354-4C8D-906A-9DCDD716D4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00725" y="54102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06D21322-CC42-4941-BEC6-CF5ECBB00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0238" y="5410200"/>
            <a:ext cx="3843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223AB20E-CC1C-4C4C-A734-298D1284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5275" y="5410200"/>
            <a:ext cx="5794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87EFA-E23C-41A8-AE1C-D053B738CEE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611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E47A01-6E82-4D79-98E0-951649993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505407-EA59-4753-8FD1-4E733886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D2B611-0695-4551-B7B5-368F66DF4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9EF03-0E39-4D1E-AD92-B7EB0C3795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984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52BC0B-E770-4EED-BE00-534F892BC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2F00F2-AA9B-4F5B-B6FD-EA3ABF331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43A91D-88C7-4068-8D65-B64E95FE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B5848-1C9D-45F2-A96B-9C68B628DA6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258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1">
            <a:extLst>
              <a:ext uri="{FF2B5EF4-FFF2-40B4-BE49-F238E27FC236}">
                <a16:creationId xmlns:a16="http://schemas.microsoft.com/office/drawing/2014/main" id="{96345A69-9E90-4742-82ED-A7210A288E83}"/>
              </a:ext>
            </a:extLst>
          </p:cNvPr>
          <p:cNvSpPr txBox="1"/>
          <p:nvPr/>
        </p:nvSpPr>
        <p:spPr>
          <a:xfrm>
            <a:off x="696913" y="7191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52">
            <a:extLst>
              <a:ext uri="{FF2B5EF4-FFF2-40B4-BE49-F238E27FC236}">
                <a16:creationId xmlns:a16="http://schemas.microsoft.com/office/drawing/2014/main" id="{B073FC8B-2CAF-415C-A4F8-D8A055889C2B}"/>
              </a:ext>
            </a:extLst>
          </p:cNvPr>
          <p:cNvSpPr txBox="1"/>
          <p:nvPr/>
        </p:nvSpPr>
        <p:spPr>
          <a:xfrm>
            <a:off x="7816850" y="27654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9FC7DDA-EA22-4FC8-BB5E-29E7D334A09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1D03AFE-DF48-467D-9A3B-05FD8D7307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8636799-A5E2-4960-8BC8-181815E95C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422E-4CD3-47E0-BD9A-48C5003391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93276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0DC74B-908E-4757-8B51-B482E19DC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4305A0-1F2F-4295-B1C2-A115BACD5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3728E0-2FB9-41B1-B024-AC87533B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4CC7C-0721-4951-92E4-2DFE3F4B0A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5471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27A612-1C5F-4AD0-812A-477E29E52A1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F9176E7-7385-4B84-BAE1-F5B3F2D3DB5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910A0EE-A7A5-4D3E-B3C1-1FED034EA18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4D9D8-F41B-4669-ABF9-AC619ADBCCC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7006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D6CCEAE3-6077-4EC2-B901-B21755A8D4B3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AE7C8165-EAA7-4C1C-B25E-205EE417311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91A21F7D-743A-45D2-8C7F-776A2399415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158F5-F46C-4729-A5D7-01433720B97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7339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5F771-E036-49AB-B8F3-49676C7AA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5B8E8-92B2-4DA1-8F21-AF94C4F00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2D027-1739-4ACD-B04D-7E6F762B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754AF-EB1D-4B04-869E-074A24D8D17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3685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1EAEF-A7FE-468C-92E5-AA0D04D7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19D6E-C0B4-49D2-B2A4-705AD3EBE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E1A17-880E-4E8F-B10D-76D0B10C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0CB4A-5AAB-4593-A6D9-C4F2A4AEC3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524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9DCE5-8E4A-4667-867F-317CECA90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7D229-FEF2-4BA2-A434-4A7723BE2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03D60-0145-4BD8-A5AF-601BCD23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CDE2D-B58C-43D8-8C3E-F81AA1D8DF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616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4FEE6-D5C3-4C3B-8A06-E28672808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4695D-1B33-4711-B0FA-0AAF3CBF5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0F203-E20F-420F-954B-ED8C3423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D3220-9FE0-4B3A-9728-B017177C24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375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190B2C-D091-4C47-AEF2-0A874D89B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2A64E6-B31D-4555-B654-C954F2935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0E1B35-7702-4FB4-B4AA-AFD44A6CC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E9E8-5386-4966-8EEB-B74D471124E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851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A1057DB-B4A7-4DE9-ABCE-B27A9ED20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8CC42F8-4715-4190-A39C-1869FA50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3C3BCD-C569-4E6A-9CA5-891860C22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C6CD0-0FAE-4073-92E1-3406CEFCC6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111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8ED7E04-ABD4-4830-88F6-22174262F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75071E6-C3DF-4493-AF57-0431B14D0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D6183B-E341-42D5-8F60-7DBF1818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148FF-B4F0-485D-95C7-DD9DFD8360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979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25D2257-2C4F-4B7E-9729-D3BC1F4B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968EF6E-2EC3-49B2-8C51-E07DAD6AC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481DD66-4319-4B9F-8285-73088E49D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10813-67D6-4810-B4D6-26A1A3D0768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653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388671-3ECB-4A25-9A0F-F55A10AD3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32DE62-4355-44C6-A1C8-9706E2945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29BC16-C144-4347-A901-4F45BE891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A3EA3-6757-40A6-8783-64B5BB57BA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186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lang="en-US" sz="32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5294E9E-59A9-42D4-AA04-6CE2ABD54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8ECC12-9AB7-4509-861D-EA614C7F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2096B0-4400-425B-91C3-7EECD112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D9EA-CDC6-497E-BEFF-B960E498F9E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3555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D038D4BF-6B48-4137-B92E-DA8E9C085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grpSp>
        <p:nvGrpSpPr>
          <p:cNvPr id="1027" name="Group 7">
            <a:extLst>
              <a:ext uri="{FF2B5EF4-FFF2-40B4-BE49-F238E27FC236}">
                <a16:creationId xmlns:a16="http://schemas.microsoft.com/office/drawing/2014/main" id="{F956801B-2231-4ADA-80DB-50615A6EC967}"/>
              </a:ext>
            </a:extLst>
          </p:cNvPr>
          <p:cNvGrpSpPr>
            <a:grpSpLocks/>
          </p:cNvGrpSpPr>
          <p:nvPr/>
        </p:nvGrpSpPr>
        <p:grpSpPr bwMode="auto">
          <a:xfrm>
            <a:off x="-14288" y="0"/>
            <a:ext cx="9042401" cy="6858000"/>
            <a:chOff x="-14288" y="0"/>
            <a:chExt cx="9041774" cy="685800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5A24FBB-695B-4DEB-BA7D-421BF78876D0}"/>
                </a:ext>
              </a:extLst>
            </p:cNvPr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>
                <a:extLst>
                  <a:ext uri="{FF2B5EF4-FFF2-40B4-BE49-F238E27FC236}">
                    <a16:creationId xmlns:a16="http://schemas.microsoft.com/office/drawing/2014/main" id="{BE7AE966-0BC2-4006-863D-BC8DCF3A4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27BFB075-FEB4-4EDE-9A03-DFCAAB9C14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0762FB17-9250-40A2-97C5-D4ED97FA8B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48BF7BC9-5820-4718-B7FB-1F28AA87594B}"/>
                  </a:ext>
                </a:extLst>
              </p:cNvPr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5DCEFBAF-3E26-4FA6-978D-F81B36F830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1AE5E4ED-646F-4265-A7B2-B05B1C0EF1AC}"/>
                  </a:ext>
                </a:extLst>
              </p:cNvPr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4C5E2A71-3D3A-4338-AB59-F35EBCCAB91A}"/>
                  </a:ext>
                </a:extLst>
              </p:cNvPr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ACAE3597-BC9B-4635-B7DA-F77DF37ADB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37BB7B8A-A0B2-4279-AFA0-1A20A52CEA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C203E052-D1D9-46CA-A8BD-5737B876877A}"/>
                  </a:ext>
                </a:extLst>
              </p:cNvPr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E13ECBBE-8C94-449C-AC39-55327A0D40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2" name="Line 16">
                <a:extLst>
                  <a:ext uri="{FF2B5EF4-FFF2-40B4-BE49-F238E27FC236}">
                    <a16:creationId xmlns:a16="http://schemas.microsoft.com/office/drawing/2014/main" id="{137B6F38-DD46-4C35-AA5C-9ED88D5CD0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AA3AC5E1-6E48-4C19-93FB-155937722C93}"/>
                  </a:ext>
                </a:extLst>
              </p:cNvPr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95B70B4B-000A-4C20-97E0-18B3107FF26B}"/>
                  </a:ext>
                </a:extLst>
              </p:cNvPr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8A6C7C2B-05C2-4590-9B8C-E6AAFC6B286B}"/>
                  </a:ext>
                </a:extLst>
              </p:cNvPr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75CD90BF-39EE-4818-AE06-C197D2BD1D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7" name="Rectangle 21">
                <a:extLst>
                  <a:ext uri="{FF2B5EF4-FFF2-40B4-BE49-F238E27FC236}">
                    <a16:creationId xmlns:a16="http://schemas.microsoft.com/office/drawing/2014/main" id="{F2A04F33-E850-4F10-BACE-A5C8F7BBC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C2AB608F-F9D8-4233-9C83-2BDDC933D18C}"/>
                  </a:ext>
                </a:extLst>
              </p:cNvPr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22D3259F-0397-499A-AE43-C858E49D9D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EFD38B5F-5A42-4EFC-8ED0-12487F635C2E}"/>
                  </a:ext>
                </a:extLst>
              </p:cNvPr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8B100158-0994-4362-9FB5-92DB768464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6F6A4546-EB15-44D9-AFD8-CAB6D8AF0540}"/>
                  </a:ext>
                </a:extLst>
              </p:cNvPr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42017721-4E34-4917-8BD5-4D8C1918EC23}"/>
                  </a:ext>
                </a:extLst>
              </p:cNvPr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3D99BCF5-538C-40E3-AD12-62DE8377D7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2563EF28-C522-4D81-AEE2-95A2C62F0D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CE358DDD-78AB-4B06-AE1D-79934E338050}"/>
                  </a:ext>
                </a:extLst>
              </p:cNvPr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8BEB4B13-ACA5-49E1-8C33-99CE65E795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77719D0-194A-4864-B310-3FB22846D824}"/>
                </a:ext>
              </a:extLst>
            </p:cNvPr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>
                <a:extLst>
                  <a:ext uri="{FF2B5EF4-FFF2-40B4-BE49-F238E27FC236}">
                    <a16:creationId xmlns:a16="http://schemas.microsoft.com/office/drawing/2014/main" id="{5AF71110-23C3-4808-BD94-A952EC7CA9B3}"/>
                  </a:ext>
                </a:extLst>
              </p:cNvPr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2" name="Freeform 33">
                <a:extLst>
                  <a:ext uri="{FF2B5EF4-FFF2-40B4-BE49-F238E27FC236}">
                    <a16:creationId xmlns:a16="http://schemas.microsoft.com/office/drawing/2014/main" id="{837EDAC1-136D-4C5C-A49C-384095850F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3" name="Freeform 34">
                <a:extLst>
                  <a:ext uri="{FF2B5EF4-FFF2-40B4-BE49-F238E27FC236}">
                    <a16:creationId xmlns:a16="http://schemas.microsoft.com/office/drawing/2014/main" id="{ADC37AA9-A290-4C55-991F-1BA6198C89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4" name="Freeform 35">
                <a:extLst>
                  <a:ext uri="{FF2B5EF4-FFF2-40B4-BE49-F238E27FC236}">
                    <a16:creationId xmlns:a16="http://schemas.microsoft.com/office/drawing/2014/main" id="{FB6CF393-A98D-4284-A686-8B1285ECAB41}"/>
                  </a:ext>
                </a:extLst>
              </p:cNvPr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5" name="Freeform 36">
                <a:extLst>
                  <a:ext uri="{FF2B5EF4-FFF2-40B4-BE49-F238E27FC236}">
                    <a16:creationId xmlns:a16="http://schemas.microsoft.com/office/drawing/2014/main" id="{D9B6827E-18E2-4A3C-9B06-6651EF4A84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6" name="Freeform 37">
                <a:extLst>
                  <a:ext uri="{FF2B5EF4-FFF2-40B4-BE49-F238E27FC236}">
                    <a16:creationId xmlns:a16="http://schemas.microsoft.com/office/drawing/2014/main" id="{CE063B34-B0F8-4AE7-B47D-B4471BB9EA4F}"/>
                  </a:ext>
                </a:extLst>
              </p:cNvPr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7" name="Freeform 38">
                <a:extLst>
                  <a:ext uri="{FF2B5EF4-FFF2-40B4-BE49-F238E27FC236}">
                    <a16:creationId xmlns:a16="http://schemas.microsoft.com/office/drawing/2014/main" id="{17C0DDF8-BC3B-447B-BDD0-EFF08CE5A4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8" name="Freeform 39">
                <a:extLst>
                  <a:ext uri="{FF2B5EF4-FFF2-40B4-BE49-F238E27FC236}">
                    <a16:creationId xmlns:a16="http://schemas.microsoft.com/office/drawing/2014/main" id="{69694151-02AE-4CA7-9C27-4AEBBF7DD036}"/>
                  </a:ext>
                </a:extLst>
              </p:cNvPr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9" name="Freeform 40">
                <a:extLst>
                  <a:ext uri="{FF2B5EF4-FFF2-40B4-BE49-F238E27FC236}">
                    <a16:creationId xmlns:a16="http://schemas.microsoft.com/office/drawing/2014/main" id="{B8B3F869-C06D-4EB0-9381-48EDBEA488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13FDFBD9-004F-4251-A70E-A4643228D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81799F-3BD6-44D9-AF92-626538D32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63" y="619125"/>
            <a:ext cx="74295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23BBF7C2-B376-45DC-8E43-BB38FC331C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55663" y="2249488"/>
            <a:ext cx="74295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8A183-8150-48CE-B07B-528F7E51B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92763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F0AA6-F0EA-4ABA-ADCF-FF1217D35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5663" y="5883275"/>
            <a:ext cx="4679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AEA74-D05B-4EDB-950F-B8B70C840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07313" y="5883275"/>
            <a:ext cx="57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C7A094-FA76-4C41-9BCC-3CBACD7C82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8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9" r:id="rId12"/>
    <p:sldLayoutId id="2147483984" r:id="rId13"/>
    <p:sldLayoutId id="2147483985" r:id="rId14"/>
    <p:sldLayoutId id="2147483990" r:id="rId15"/>
    <p:sldLayoutId id="2147483986" r:id="rId16"/>
    <p:sldLayoutId id="2147483987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-1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-1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-1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-1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-1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-1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-1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-18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l2kRIuk95s" TargetMode="External"/><Relationship Id="rId2" Type="http://schemas.openxmlformats.org/officeDocument/2006/relationships/hyperlink" Target="https://www.youtube.com/watch?v=1EvXoRg7QK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A7GoG8tCJ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EC82B5-94C4-4CFA-B7C5-4D73DC783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63" y="619125"/>
            <a:ext cx="7429500" cy="147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Kontrola DÚ- vyhledání informací</a:t>
            </a:r>
          </a:p>
        </p:txBody>
      </p:sp>
      <p:sp>
        <p:nvSpPr>
          <p:cNvPr id="5123" name="Zástupný symbol pro obsah 2">
            <a:extLst>
              <a:ext uri="{FF2B5EF4-FFF2-40B4-BE49-F238E27FC236}">
                <a16:creationId xmlns:a16="http://schemas.microsoft.com/office/drawing/2014/main" id="{4FC9EF30-492C-456F-AB70-F1434ECB28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5663" y="1773238"/>
            <a:ext cx="8037512" cy="4751387"/>
          </a:xfrm>
        </p:spPr>
        <p:txBody>
          <a:bodyPr/>
          <a:lstStyle/>
          <a:p>
            <a:pPr marL="342900" indent="-342900" eaLnBrk="1" hangingPunct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 čemu slouží radioteleskop?</a:t>
            </a:r>
          </a:p>
          <a:p>
            <a:pPr marL="0" indent="0" eaLnBrk="1" hangingPunct="1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Sleduje pohyby litosférických desek.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jsou a kde vznikají tzv. polštářové lávy?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eaLnBrk="1" hangingPunct="1">
              <a:lnSpc>
                <a:spcPct val="107000"/>
              </a:lnSpc>
              <a:spcAft>
                <a:spcPts val="0"/>
              </a:spcAft>
              <a:defRPr/>
            </a:pPr>
            <a:r>
              <a:rPr lang="cs-CZ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Bochníkové útvary tuhnoucí lávy pod vodou 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je rift a kde vzniká?</a:t>
            </a:r>
          </a:p>
          <a:p>
            <a:pPr marL="0" indent="0" eaLnBrk="1" hangingPunct="1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Hluboké údolí ve středu oceánského hřbetu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Jaká je budoucnost pohybu kontinentů?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eaLnBrk="1" hangingPunct="1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  <a:defRPr/>
            </a:pPr>
            <a:r>
              <a:rPr lang="cs-CZ" sz="24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S. Amerika – 4 cm/rok od Evropy   b.  Indie tlačí na Asii.   c. Afrika k severu, Středozemní moře- úzký kanál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cs-CZ" alt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74EFE88-693C-4B7E-A92E-5D21F4F9DA28}"/>
              </a:ext>
            </a:extLst>
          </p:cNvPr>
          <p:cNvSpPr/>
          <p:nvPr/>
        </p:nvSpPr>
        <p:spPr>
          <a:xfrm>
            <a:off x="755650" y="2420938"/>
            <a:ext cx="4292600" cy="287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C44F5E2-EE69-4932-A8B7-27686D818757}"/>
              </a:ext>
            </a:extLst>
          </p:cNvPr>
          <p:cNvSpPr/>
          <p:nvPr/>
        </p:nvSpPr>
        <p:spPr>
          <a:xfrm>
            <a:off x="1692275" y="3429000"/>
            <a:ext cx="5543550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A4A63AB-E4BA-4F27-99D8-60478168085A}"/>
              </a:ext>
            </a:extLst>
          </p:cNvPr>
          <p:cNvSpPr/>
          <p:nvPr/>
        </p:nvSpPr>
        <p:spPr>
          <a:xfrm>
            <a:off x="971550" y="4365625"/>
            <a:ext cx="5545138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1A7992C-377A-41E0-AD00-AE066F7DC05C}"/>
              </a:ext>
            </a:extLst>
          </p:cNvPr>
          <p:cNvSpPr/>
          <p:nvPr/>
        </p:nvSpPr>
        <p:spPr>
          <a:xfrm>
            <a:off x="1331913" y="5300663"/>
            <a:ext cx="7429500" cy="93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77A8074-CBC3-4C96-B3D0-2DD41281C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3629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/>
              <a:t>BUDŇANSKÁ SKÁLA U KARLŠTEJNA</a:t>
            </a:r>
          </a:p>
        </p:txBody>
      </p:sp>
      <p:pic>
        <p:nvPicPr>
          <p:cNvPr id="14339" name="Picture 5" descr="35806">
            <a:extLst>
              <a:ext uri="{FF2B5EF4-FFF2-40B4-BE49-F238E27FC236}">
                <a16:creationId xmlns:a16="http://schemas.microsoft.com/office/drawing/2014/main" id="{9306505B-5301-4482-AA45-046FC427F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6696075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D98620E-3579-41DE-8E11-3B936EEF38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5663" y="619125"/>
            <a:ext cx="7429500" cy="147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/>
              <a:t>ZLOMY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622DA96-CE15-4E86-9F67-AA576E09E5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97088"/>
            <a:ext cx="7429500" cy="3998912"/>
          </a:xfrm>
        </p:spPr>
        <p:txBody>
          <a:bodyPr/>
          <a:lstStyle/>
          <a:p>
            <a:pPr eaLnBrk="1" hangingPunct="1"/>
            <a:r>
              <a:rPr lang="cs-CZ" altLang="cs-CZ" sz="3200"/>
              <a:t>PORUŠENÍM SOUVISLOSTI HORNIN</a:t>
            </a:r>
          </a:p>
          <a:p>
            <a:pPr eaLnBrk="1" hangingPunct="1"/>
            <a:r>
              <a:rPr lang="cs-CZ" altLang="cs-CZ" sz="3200"/>
              <a:t>PODÉL ZLOMŮ TAHEM A TLAKEM DOCHÁZÍ K </a:t>
            </a:r>
            <a:r>
              <a:rPr lang="cs-CZ" altLang="cs-CZ" sz="3200" u="sng"/>
              <a:t>POHYBU HORNINOVÝCH KER</a:t>
            </a:r>
          </a:p>
          <a:p>
            <a:pPr eaLnBrk="1" hangingPunct="1"/>
            <a:r>
              <a:rPr lang="cs-CZ" altLang="cs-CZ" sz="3200"/>
              <a:t>VZNIKÁ: PŘÍKOPOVÁ PROPADLINA                         </a:t>
            </a:r>
            <a:br>
              <a:rPr lang="cs-CZ" altLang="cs-CZ" sz="3200"/>
            </a:br>
            <a:r>
              <a:rPr lang="cs-CZ" altLang="cs-CZ" sz="3200"/>
              <a:t>               KERNÝ PŘESMYK</a:t>
            </a:r>
          </a:p>
          <a:p>
            <a:pPr eaLnBrk="1" hangingPunct="1">
              <a:buFontTx/>
              <a:buNone/>
            </a:pPr>
            <a:r>
              <a:rPr lang="cs-CZ" altLang="cs-CZ" sz="3200"/>
              <a:t>                  KERNÉ POHOŘÍ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D357873-A300-4718-AA5D-89424A2BB5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5663" y="619125"/>
            <a:ext cx="7429500" cy="147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/>
              <a:t>PŘÍKOPOVÁ PROPADLINA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57C79A5-38EE-43B8-BA30-A7AA97D383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27538" y="2349500"/>
            <a:ext cx="3956050" cy="3746500"/>
          </a:xfrm>
        </p:spPr>
        <p:txBody>
          <a:bodyPr/>
          <a:lstStyle/>
          <a:p>
            <a:pPr eaLnBrk="1" hangingPunct="1"/>
            <a:r>
              <a:rPr lang="cs-CZ" altLang="cs-CZ" sz="3200"/>
              <a:t>POKLES STŘEDNÍ KRY SMĚREM DOLŮ</a:t>
            </a:r>
          </a:p>
        </p:txBody>
      </p:sp>
      <p:pic>
        <p:nvPicPr>
          <p:cNvPr id="16388" name="Picture 5" descr="Vznik_příkopové_propadliny">
            <a:extLst>
              <a:ext uri="{FF2B5EF4-FFF2-40B4-BE49-F238E27FC236}">
                <a16:creationId xmlns:a16="http://schemas.microsoft.com/office/drawing/2014/main" id="{50E9E387-C2ED-4F18-9D17-181F577EE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097088"/>
            <a:ext cx="364648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A658C43-80F6-4994-AF64-872A46CA5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5663" y="619125"/>
            <a:ext cx="7429500" cy="147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/>
              <a:t>VÝCHODOAFRICKÁ PŘÍKOPOVÁ PROPADLINA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2F91181-C913-4B32-91B7-C0D1C2D2FB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5663" y="2249488"/>
            <a:ext cx="7429500" cy="35417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/>
              <a:t> </a:t>
            </a:r>
          </a:p>
        </p:txBody>
      </p:sp>
      <p:pic>
        <p:nvPicPr>
          <p:cNvPr id="17412" name="Picture 7" descr="Velká p&amp;rcaron;íkopová propadlina">
            <a:extLst>
              <a:ext uri="{FF2B5EF4-FFF2-40B4-BE49-F238E27FC236}">
                <a16:creationId xmlns:a16="http://schemas.microsoft.com/office/drawing/2014/main" id="{E4463EE6-277E-4E88-9454-359986074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205038"/>
            <a:ext cx="5843587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9E45A92-D007-4FA0-A3CC-0AD7E64E3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1525" y="619125"/>
            <a:ext cx="7513638" cy="147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/>
              <a:t>KERNÝ PŘE</a:t>
            </a:r>
            <a:r>
              <a:rPr lang="cs-CZ" sz="4400" dirty="0"/>
              <a:t>S</a:t>
            </a:r>
            <a:r>
              <a:rPr lang="cs-CZ" sz="4000" dirty="0"/>
              <a:t>MYK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264AB08-5D33-483B-973D-FF8A3EEDFD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73238"/>
            <a:ext cx="7715250" cy="4322762"/>
          </a:xfrm>
        </p:spPr>
        <p:txBody>
          <a:bodyPr/>
          <a:lstStyle/>
          <a:p>
            <a:pPr eaLnBrk="1" hangingPunct="1"/>
            <a:r>
              <a:rPr lang="cs-CZ" altLang="cs-CZ" sz="2800"/>
              <a:t>VZNIKÁ POSTRANNÍM TLAKEM A </a:t>
            </a:r>
          </a:p>
          <a:p>
            <a:pPr eaLnBrk="1" hangingPunct="1">
              <a:buFontTx/>
              <a:buNone/>
            </a:pPr>
            <a:r>
              <a:rPr lang="cs-CZ" altLang="cs-CZ" sz="2800"/>
              <a:t>   PŘESOUVÁNÍM JEDNÉ KRY PŘES DRUHOU</a:t>
            </a:r>
          </a:p>
        </p:txBody>
      </p:sp>
      <p:pic>
        <p:nvPicPr>
          <p:cNvPr id="18436" name="Picture 7" descr="image015">
            <a:extLst>
              <a:ext uri="{FF2B5EF4-FFF2-40B4-BE49-F238E27FC236}">
                <a16:creationId xmlns:a16="http://schemas.microsoft.com/office/drawing/2014/main" id="{709837FF-B510-4570-AFA5-2C49E881E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357563"/>
            <a:ext cx="433070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15F3609-919D-4857-9B67-4DD17FC0A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5663" y="619125"/>
            <a:ext cx="7429500" cy="147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/>
              <a:t>HRÁSŤ</a:t>
            </a:r>
          </a:p>
        </p:txBody>
      </p:sp>
      <p:sp>
        <p:nvSpPr>
          <p:cNvPr id="19459" name="Text Box 6">
            <a:extLst>
              <a:ext uri="{FF2B5EF4-FFF2-40B4-BE49-F238E27FC236}">
                <a16:creationId xmlns:a16="http://schemas.microsoft.com/office/drawing/2014/main" id="{042ED075-ABD6-43CF-992A-08E1F4077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897313"/>
            <a:ext cx="3313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VYZDVIŽENÁ KRA</a:t>
            </a:r>
          </a:p>
        </p:txBody>
      </p:sp>
      <p:pic>
        <p:nvPicPr>
          <p:cNvPr id="19460" name="Picture 8" descr="Graben_Horst">
            <a:extLst>
              <a:ext uri="{FF2B5EF4-FFF2-40B4-BE49-F238E27FC236}">
                <a16:creationId xmlns:a16="http://schemas.microsoft.com/office/drawing/2014/main" id="{82030296-44AC-4254-8923-2B18C0FE7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50850"/>
            <a:ext cx="4321175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33FA05A-C2EF-4A33-A03C-2959D2064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5663" y="619125"/>
            <a:ext cx="7429500" cy="147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/>
              <a:t>KERNÁ POHOŘÍ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7C70796-C196-4FE6-B0AF-E19CB008B0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628775"/>
            <a:ext cx="8518525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/>
              <a:t>    ŠUMAVA                                              KRKONOŠE</a:t>
            </a:r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>
              <a:buFontTx/>
              <a:buNone/>
            </a:pPr>
            <a:endParaRPr lang="cs-CZ" altLang="cs-CZ"/>
          </a:p>
        </p:txBody>
      </p:sp>
      <p:pic>
        <p:nvPicPr>
          <p:cNvPr id="20484" name="Picture 8" descr="sumava">
            <a:extLst>
              <a:ext uri="{FF2B5EF4-FFF2-40B4-BE49-F238E27FC236}">
                <a16:creationId xmlns:a16="http://schemas.microsoft.com/office/drawing/2014/main" id="{C490FC75-49D0-49E6-8247-A5A2B28E2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4694238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Pohled ze Sn&amp;ecaron;&amp;zcaron;ky na Studni&amp;ccaron;ní horu">
            <a:extLst>
              <a:ext uri="{FF2B5EF4-FFF2-40B4-BE49-F238E27FC236}">
                <a16:creationId xmlns:a16="http://schemas.microsoft.com/office/drawing/2014/main" id="{588729AE-E77F-404A-99DF-77D31C428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100388"/>
            <a:ext cx="45085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5A3E9EE-BF71-431B-A0CC-88C2FD4254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5663" y="619125"/>
            <a:ext cx="7429500" cy="147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VZNIK POHOŘÍ VRÁSNĚNÍM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3FBD15F-883E-4EE4-BB93-F3641CF4BA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97088"/>
            <a:ext cx="7931150" cy="39989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dirty="0"/>
              <a:t>působení bočního tlaku na vrstvu usazených hornin na dně oceánů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3600" dirty="0"/>
              <a:t>postupné vyzdvižení – vyvrásnění za působení </a:t>
            </a:r>
            <a:r>
              <a:rPr lang="cs-CZ" altLang="cs-CZ" sz="3600" dirty="0" err="1"/>
              <a:t>litos</a:t>
            </a:r>
            <a:r>
              <a:rPr lang="cs-CZ" altLang="cs-CZ" sz="3600" dirty="0"/>
              <a:t>. desek proti sobě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4BB4D1C-5E87-4B9F-B667-4BE371C50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5663" y="619125"/>
            <a:ext cx="7429500" cy="147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/>
              <a:t>HIMALÁJE</a:t>
            </a:r>
          </a:p>
        </p:txBody>
      </p:sp>
      <p:pic>
        <p:nvPicPr>
          <p:cNvPr id="22531" name="Picture 5" descr="Soubor:Himalayas.jpg">
            <a:extLst>
              <a:ext uri="{FF2B5EF4-FFF2-40B4-BE49-F238E27FC236}">
                <a16:creationId xmlns:a16="http://schemas.microsoft.com/office/drawing/2014/main" id="{9F5E9C50-4681-4EB5-AD8F-20CEBE95E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98650"/>
            <a:ext cx="6551613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26B778-24A8-4A00-8F56-EBA6110E4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63" y="619125"/>
            <a:ext cx="7964487" cy="147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2. Tektonické poruchy zemské kůry</a:t>
            </a:r>
            <a:br>
              <a:rPr lang="cs-CZ" dirty="0"/>
            </a:br>
            <a:r>
              <a:rPr lang="cs-CZ" sz="2000" dirty="0"/>
              <a:t>        (ZÁPIS)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9FF889-5DDA-4F6E-A5ED-8A8262495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63" y="1773238"/>
            <a:ext cx="7820025" cy="50403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vznikají za působení bočního tlaku nebo tahu na masu hornin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   (vysoká teplota)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VRÁSY – zprohýbané vrstvy hornin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ZLOMY- přetržení vrstvy hornin       POKLES- směr dolů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                                                      PŘESMYK- směr nahoru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POHOŘÍ- přetržené vrstvy hornin na více místech (kry)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cs-CZ" dirty="0"/>
              <a:t>KERNÁ POHOŘÍ</a:t>
            </a:r>
          </a:p>
          <a:p>
            <a:pPr lvl="3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Vyzdvižení vrstvy hornin bočním tlakem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cs-CZ" dirty="0"/>
              <a:t>POHOŘÍ vrásněná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2B860722-93EE-4B84-8A74-A3643CB63415}"/>
              </a:ext>
            </a:extLst>
          </p:cNvPr>
          <p:cNvCxnSpPr/>
          <p:nvPr/>
        </p:nvCxnSpPr>
        <p:spPr>
          <a:xfrm>
            <a:off x="5148263" y="3644900"/>
            <a:ext cx="3603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ADB1FC14-A0F9-40AF-AE7A-9CD130B0A4B9}"/>
              </a:ext>
            </a:extLst>
          </p:cNvPr>
          <p:cNvCxnSpPr/>
          <p:nvPr/>
        </p:nvCxnSpPr>
        <p:spPr>
          <a:xfrm>
            <a:off x="5148263" y="3644900"/>
            <a:ext cx="287337" cy="5048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42837-CA01-4E39-A42D-DF6C925C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63" y="619125"/>
            <a:ext cx="7429500" cy="147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Opakování – pohyby lit. desek</a:t>
            </a:r>
          </a:p>
        </p:txBody>
      </p:sp>
      <p:pic>
        <p:nvPicPr>
          <p:cNvPr id="6147" name="Zástupný symbol pro obsah 2">
            <a:extLst>
              <a:ext uri="{FF2B5EF4-FFF2-40B4-BE49-F238E27FC236}">
                <a16:creationId xmlns:a16="http://schemas.microsoft.com/office/drawing/2014/main" id="{1FE2BD9F-77CA-45F6-B29F-99BFEA6AB1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768475"/>
            <a:ext cx="5964238" cy="4470400"/>
          </a:xfr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7F11D2FF-B497-48CF-8E4F-4FFA65F01161}"/>
              </a:ext>
            </a:extLst>
          </p:cNvPr>
          <p:cNvSpPr/>
          <p:nvPr/>
        </p:nvSpPr>
        <p:spPr>
          <a:xfrm>
            <a:off x="6732588" y="6165850"/>
            <a:ext cx="2303462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propadliny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01E5499-C125-496A-8199-A408A431F9C2}"/>
              </a:ext>
            </a:extLst>
          </p:cNvPr>
          <p:cNvSpPr/>
          <p:nvPr/>
        </p:nvSpPr>
        <p:spPr>
          <a:xfrm>
            <a:off x="539750" y="6381750"/>
            <a:ext cx="1871663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err="1"/>
              <a:t>Středooc</a:t>
            </a:r>
            <a:r>
              <a:rPr lang="cs-CZ" dirty="0"/>
              <a:t>. hřbet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41836FE-25B6-40EA-90CC-6A8C42E6BE9D}"/>
              </a:ext>
            </a:extLst>
          </p:cNvPr>
          <p:cNvSpPr/>
          <p:nvPr/>
        </p:nvSpPr>
        <p:spPr>
          <a:xfrm>
            <a:off x="2771775" y="6381750"/>
            <a:ext cx="1655763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sopky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C5C689B-D119-4A4C-B64E-EF369292D92B}"/>
              </a:ext>
            </a:extLst>
          </p:cNvPr>
          <p:cNvSpPr/>
          <p:nvPr/>
        </p:nvSpPr>
        <p:spPr>
          <a:xfrm>
            <a:off x="323850" y="5876925"/>
            <a:ext cx="18002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příkopy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BF23196-EB10-444C-87D9-40D0717040C8}"/>
              </a:ext>
            </a:extLst>
          </p:cNvPr>
          <p:cNvSpPr/>
          <p:nvPr/>
        </p:nvSpPr>
        <p:spPr>
          <a:xfrm>
            <a:off x="7451725" y="5805488"/>
            <a:ext cx="1573213" cy="287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pohoří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A43CDB9-DDB6-4F4C-8250-AAD0A10E1F5A}"/>
              </a:ext>
            </a:extLst>
          </p:cNvPr>
          <p:cNvSpPr/>
          <p:nvPr/>
        </p:nvSpPr>
        <p:spPr>
          <a:xfrm>
            <a:off x="4787900" y="6381750"/>
            <a:ext cx="1655763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zlomy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74808AF-35E9-444D-8A32-F2098B16BF17}"/>
              </a:ext>
            </a:extLst>
          </p:cNvPr>
          <p:cNvSpPr/>
          <p:nvPr/>
        </p:nvSpPr>
        <p:spPr>
          <a:xfrm>
            <a:off x="2700338" y="5876925"/>
            <a:ext cx="1871662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zemětřesení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05122 -0.3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01979 -0.56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-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0.46476 -0.48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-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00018 -0.467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-0.53472 -0.136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36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26788 -0.2414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47680E-94D0-4DD5-89B1-7C11DF54E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63" y="619125"/>
            <a:ext cx="7429500" cy="147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DÚ z online hodiny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46F06B82-476D-454F-87A7-939A1CB21E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5663" y="2249488"/>
            <a:ext cx="7429500" cy="3541712"/>
          </a:xfrm>
        </p:spPr>
        <p:txBody>
          <a:bodyPr/>
          <a:lstStyle/>
          <a:p>
            <a:pPr eaLnBrk="1" hangingPunct="1"/>
            <a:r>
              <a:rPr lang="cs-CZ" altLang="cs-CZ"/>
              <a:t>str. 56</a:t>
            </a:r>
          </a:p>
          <a:p>
            <a:pPr eaLnBrk="1" hangingPunct="1"/>
            <a:r>
              <a:rPr lang="cs-CZ" altLang="cs-CZ"/>
              <a:t>Jak vzniká zemětřesení?</a:t>
            </a:r>
          </a:p>
          <a:p>
            <a:pPr eaLnBrk="1" hangingPunct="1"/>
            <a:r>
              <a:rPr lang="cs-CZ" altLang="cs-CZ"/>
              <a:t>Co je hypocentrum a epicentrum?</a:t>
            </a:r>
          </a:p>
          <a:p>
            <a:pPr eaLnBrk="1" hangingPunct="1"/>
            <a:r>
              <a:rPr lang="cs-CZ" altLang="cs-CZ"/>
              <a:t>Co je seizmograf?</a:t>
            </a:r>
          </a:p>
          <a:p>
            <a:pPr eaLnBrk="1" hangingPunct="1"/>
            <a:r>
              <a:rPr lang="cs-CZ" altLang="cs-CZ"/>
              <a:t>Jak se nazývá stupnice intenzity zemětřesení a jaký má rozsah?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9B56A2-8537-4E64-A281-86D17D675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63" y="619125"/>
            <a:ext cx="7429500" cy="147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video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D026D94A-F13C-404A-84A2-069D1DFB03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5663" y="2249488"/>
            <a:ext cx="7429500" cy="3541712"/>
          </a:xfrm>
        </p:spPr>
        <p:txBody>
          <a:bodyPr/>
          <a:lstStyle/>
          <a:p>
            <a:pPr eaLnBrk="1" hangingPunct="1"/>
            <a:r>
              <a:rPr lang="cs-CZ" altLang="cs-CZ">
                <a:hlinkClick r:id="rId2"/>
              </a:rPr>
              <a:t>https://www.youtube.com/watch?v=1EvXoRg7QKM</a:t>
            </a:r>
            <a:endParaRPr lang="cs-CZ" altLang="cs-CZ"/>
          </a:p>
          <a:p>
            <a:pPr eaLnBrk="1" hangingPunct="1"/>
            <a:r>
              <a:rPr lang="cs-CZ" altLang="cs-CZ"/>
              <a:t>Vznik pohoří vrásněním</a:t>
            </a:r>
          </a:p>
          <a:p>
            <a:pPr eaLnBrk="1" hangingPunct="1"/>
            <a:r>
              <a:rPr lang="cs-CZ" altLang="cs-CZ">
                <a:hlinkClick r:id="rId3"/>
              </a:rPr>
              <a:t>https://www.youtube.com/watch?v=al2kRIuk95s</a:t>
            </a:r>
            <a:endParaRPr lang="cs-CZ" altLang="cs-CZ"/>
          </a:p>
          <a:p>
            <a:pPr eaLnBrk="1" hangingPunct="1"/>
            <a:r>
              <a:rPr lang="cs-CZ" altLang="cs-CZ"/>
              <a:t>Vznik vrásy</a:t>
            </a:r>
          </a:p>
          <a:p>
            <a:pPr eaLnBrk="1" hangingPunct="1"/>
            <a:r>
              <a:rPr lang="cs-CZ" altLang="cs-CZ">
                <a:hlinkClick r:id="rId4"/>
              </a:rPr>
              <a:t>https://www.youtube.com/watch?v=EA7GoG8tCJg</a:t>
            </a:r>
            <a:endParaRPr lang="cs-CZ" altLang="cs-CZ"/>
          </a:p>
          <a:p>
            <a:pPr eaLnBrk="1" hangingPunct="1"/>
            <a:r>
              <a:rPr lang="cs-CZ" altLang="cs-CZ"/>
              <a:t>Simulace vrásnění, kerného pohoří</a:t>
            </a:r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F3F5DB-297B-4C3C-A927-8A1134D6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63" y="619125"/>
            <a:ext cx="7429500" cy="147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D348EC68-D4E8-4726-AD8B-897F1AE75F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5663" y="2249488"/>
            <a:ext cx="7429500" cy="3541712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B797085-4904-445C-8B12-43AE7BF5A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5663" y="619125"/>
            <a:ext cx="7429500" cy="147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810630D-6F76-4F67-9F3E-D2B0299DB9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5663" y="2249488"/>
            <a:ext cx="7429500" cy="3541712"/>
          </a:xfrm>
        </p:spPr>
        <p:txBody>
          <a:bodyPr/>
          <a:lstStyle/>
          <a:p>
            <a:pPr eaLnBrk="1" hangingPunct="1"/>
            <a:r>
              <a:rPr lang="cs-CZ" altLang="cs-CZ" sz="3200"/>
              <a:t>DEFORMACE ZEMSKÉ KŮRY</a:t>
            </a:r>
          </a:p>
          <a:p>
            <a:pPr eaLnBrk="1" hangingPunct="1"/>
            <a:r>
              <a:rPr lang="cs-CZ" altLang="cs-CZ" sz="3200" u="sng"/>
              <a:t>PŘÍČINY</a:t>
            </a:r>
            <a:r>
              <a:rPr lang="cs-CZ" altLang="cs-CZ" sz="3200"/>
              <a:t>: PŮSOBENÍ TLAKU, TAHU,  </a:t>
            </a:r>
          </a:p>
          <a:p>
            <a:pPr eaLnBrk="1" hangingPunct="1">
              <a:buFontTx/>
              <a:buNone/>
            </a:pPr>
            <a:r>
              <a:rPr lang="cs-CZ" altLang="cs-CZ" sz="3200"/>
              <a:t>                    VYSOKÉ TEPLOTY</a:t>
            </a:r>
          </a:p>
          <a:p>
            <a:pPr eaLnBrk="1" hangingPunct="1">
              <a:buFontTx/>
              <a:buNone/>
            </a:pPr>
            <a:r>
              <a:rPr lang="cs-CZ" altLang="cs-CZ" sz="3200"/>
              <a:t>                    VNITŘNÍ ENERGIE ZEMĚ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02C3F61-62AE-4C18-9655-A0FF75E5D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74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TEKTONICKÉ PORUCHY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C834231-1120-4A54-957D-752FE8037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5663" y="619125"/>
            <a:ext cx="7429500" cy="147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/>
              <a:t>PORUCHY ZEMSKÉ KŮRY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37058875-6474-41AE-9F2E-8A8D2B2345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5663" y="2249488"/>
            <a:ext cx="7429500" cy="3541712"/>
          </a:xfrm>
        </p:spPr>
        <p:txBody>
          <a:bodyPr/>
          <a:lstStyle/>
          <a:p>
            <a:pPr eaLnBrk="1" hangingPunct="1"/>
            <a:r>
              <a:rPr lang="cs-CZ" altLang="cs-CZ" sz="3200"/>
              <a:t>VRÁSY</a:t>
            </a:r>
          </a:p>
          <a:p>
            <a:pPr eaLnBrk="1" hangingPunct="1"/>
            <a:endParaRPr lang="cs-CZ" altLang="cs-CZ" sz="3200"/>
          </a:p>
          <a:p>
            <a:pPr eaLnBrk="1" hangingPunct="1"/>
            <a:r>
              <a:rPr lang="cs-CZ" altLang="cs-CZ" sz="3200"/>
              <a:t>ZLOMY</a:t>
            </a:r>
          </a:p>
          <a:p>
            <a:pPr eaLnBrk="1" hangingPunct="1"/>
            <a:endParaRPr lang="cs-CZ" altLang="cs-CZ" sz="3200"/>
          </a:p>
          <a:p>
            <a:pPr eaLnBrk="1" hangingPunct="1"/>
            <a:r>
              <a:rPr lang="cs-CZ" altLang="cs-CZ" sz="3200"/>
              <a:t>HOROTVORNÁ ČINNOST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FF6EA9-ADDA-4385-BE8E-D35F670245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5663" y="619125"/>
            <a:ext cx="7429500" cy="147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/>
              <a:t>VRÁSY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0980DE8-745B-4DFC-A46F-303677300F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5663" y="2249488"/>
            <a:ext cx="7429500" cy="354171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ZPROHÝBANÉ VRSTVY HORNIN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altLang="cs-CZ" sz="3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DLOUHODOBÝM PŮSOBENÍM BOČNÍHO TLAKU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altLang="cs-CZ" sz="3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RŮZNÁ VELIKOST</a:t>
            </a:r>
          </a:p>
        </p:txBody>
      </p:sp>
      <p:pic>
        <p:nvPicPr>
          <p:cNvPr id="9220" name="Picture 6" descr="obr. Deformace vyvolané ohybem vrstev">
            <a:extLst>
              <a:ext uri="{FF2B5EF4-FFF2-40B4-BE49-F238E27FC236}">
                <a16:creationId xmlns:a16="http://schemas.microsoft.com/office/drawing/2014/main" id="{B160AFB7-0812-4203-AD45-CBD976B83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4495800"/>
            <a:ext cx="3810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AFC2997-D0DE-4C57-BE95-0362BCF0D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5663" y="619125"/>
            <a:ext cx="7429500" cy="147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/>
              <a:t>ČÁSTI VRÁSY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35402D7-B0D6-40DE-8F86-9CE08D6910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5663" y="2249488"/>
            <a:ext cx="7429500" cy="3541712"/>
          </a:xfrm>
        </p:spPr>
        <p:txBody>
          <a:bodyPr/>
          <a:lstStyle/>
          <a:p>
            <a:pPr eaLnBrk="1" hangingPunct="1"/>
            <a:r>
              <a:rPr lang="cs-CZ" altLang="cs-CZ" sz="3200"/>
              <a:t>ANTIKLINÁLA = SEDLO</a:t>
            </a:r>
          </a:p>
          <a:p>
            <a:pPr eaLnBrk="1" hangingPunct="1"/>
            <a:r>
              <a:rPr lang="cs-CZ" altLang="cs-CZ" sz="3200"/>
              <a:t>SYNKLINÁLA  = KORYTO</a:t>
            </a:r>
          </a:p>
          <a:p>
            <a:pPr eaLnBrk="1" hangingPunct="1"/>
            <a:r>
              <a:rPr lang="cs-CZ" altLang="cs-CZ" sz="3200"/>
              <a:t>SEDLO A KORYTO SPOJUJÍ RAMENA</a:t>
            </a:r>
          </a:p>
        </p:txBody>
      </p:sp>
      <p:pic>
        <p:nvPicPr>
          <p:cNvPr id="10244" name="Picture 6" descr="4_18_vrasy">
            <a:extLst>
              <a:ext uri="{FF2B5EF4-FFF2-40B4-BE49-F238E27FC236}">
                <a16:creationId xmlns:a16="http://schemas.microsoft.com/office/drawing/2014/main" id="{B77F8635-C0A8-453E-B9DE-A360CFFBD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365625"/>
            <a:ext cx="61531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4ACBEFE-758D-4072-935C-F47686B39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5663" y="619125"/>
            <a:ext cx="7429500" cy="147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/>
              <a:t>DRUHY VRÁS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E7AD3767-5CC5-4613-B3C7-E523ED156F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763838"/>
            <a:ext cx="5616575" cy="3068637"/>
          </a:xfrm>
        </p:spPr>
      </p:pic>
      <p:sp>
        <p:nvSpPr>
          <p:cNvPr id="11268" name="Text Box 4">
            <a:extLst>
              <a:ext uri="{FF2B5EF4-FFF2-40B4-BE49-F238E27FC236}">
                <a16:creationId xmlns:a16="http://schemas.microsoft.com/office/drawing/2014/main" id="{E6F351F2-1450-460F-954E-21DA9925F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1773238"/>
            <a:ext cx="24479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1 PŘÍMÁ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2 ŠIKMÁ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3 PŘEKOCENÁ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4 LEŽATÁ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5 PONOŘENÁ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59FDB24-AA40-4B9D-AD0C-C42F116338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5663" y="619125"/>
            <a:ext cx="7429500" cy="147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/>
              <a:t>BARRANDOVA SKÁLA</a:t>
            </a:r>
          </a:p>
        </p:txBody>
      </p:sp>
      <p:sp>
        <p:nvSpPr>
          <p:cNvPr id="12291" name="Text Box 6">
            <a:extLst>
              <a:ext uri="{FF2B5EF4-FFF2-40B4-BE49-F238E27FC236}">
                <a16:creationId xmlns:a16="http://schemas.microsoft.com/office/drawing/2014/main" id="{4F4FF4E4-AF79-4651-B4D9-1BC59C9D3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5516563"/>
            <a:ext cx="64087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NÁRODNÍ PŘÍRODNÍ PAMÁTKA</a:t>
            </a:r>
          </a:p>
        </p:txBody>
      </p:sp>
      <p:pic>
        <p:nvPicPr>
          <p:cNvPr id="12292" name="Picture 7" descr="Soubor:NPP Barrandova skála.jpg">
            <a:extLst>
              <a:ext uri="{FF2B5EF4-FFF2-40B4-BE49-F238E27FC236}">
                <a16:creationId xmlns:a16="http://schemas.microsoft.com/office/drawing/2014/main" id="{356A3932-224B-4B2F-9462-130AC75F3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1700213"/>
            <a:ext cx="5538788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8DE95F2-EB8D-4EB2-AFB0-6CAF90BA8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3629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/>
              <a:t>PAMĚTNÍ DESKA J. BARRANDOVI</a:t>
            </a:r>
          </a:p>
        </p:txBody>
      </p:sp>
      <p:pic>
        <p:nvPicPr>
          <p:cNvPr id="13315" name="Picture 5" descr="Pamětní deska Joachimovi Barrandovi ">
            <a:extLst>
              <a:ext uri="{FF2B5EF4-FFF2-40B4-BE49-F238E27FC236}">
                <a16:creationId xmlns:a16="http://schemas.microsoft.com/office/drawing/2014/main" id="{02B5DA02-37AB-46D0-80ED-0CD8E4EFC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26841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307</TotalTime>
  <Words>393</Words>
  <Application>Microsoft Office PowerPoint</Application>
  <PresentationFormat>Předvádění na obrazovce (4:3)</PresentationFormat>
  <Paragraphs>93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Tw Cen MT</vt:lpstr>
      <vt:lpstr>Arial</vt:lpstr>
      <vt:lpstr>Calibri</vt:lpstr>
      <vt:lpstr>Trebuchet MS</vt:lpstr>
      <vt:lpstr>Times New Roman</vt:lpstr>
      <vt:lpstr>Obvod</vt:lpstr>
      <vt:lpstr>Kontrola DÚ- vyhledání informací</vt:lpstr>
      <vt:lpstr>Opakování – pohyby lit. desek</vt:lpstr>
      <vt:lpstr>Prezentace aplikace PowerPoint</vt:lpstr>
      <vt:lpstr>PORUCHY ZEMSKÉ KŮRY</vt:lpstr>
      <vt:lpstr>VRÁSY</vt:lpstr>
      <vt:lpstr>ČÁSTI VRÁSY</vt:lpstr>
      <vt:lpstr>DRUHY VRÁS</vt:lpstr>
      <vt:lpstr>BARRANDOVA SKÁLA</vt:lpstr>
      <vt:lpstr>PAMĚTNÍ DESKA J. BARRANDOVI</vt:lpstr>
      <vt:lpstr>BUDŇANSKÁ SKÁLA U KARLŠTEJNA</vt:lpstr>
      <vt:lpstr>ZLOMY</vt:lpstr>
      <vt:lpstr>PŘÍKOPOVÁ PROPADLINA</vt:lpstr>
      <vt:lpstr>VÝCHODOAFRICKÁ PŘÍKOPOVÁ PROPADLINA</vt:lpstr>
      <vt:lpstr>KERNÝ PŘESMYK</vt:lpstr>
      <vt:lpstr>HRÁSŤ</vt:lpstr>
      <vt:lpstr>KERNÁ POHOŘÍ</vt:lpstr>
      <vt:lpstr>VZNIK POHOŘÍ VRÁSNĚNÍM</vt:lpstr>
      <vt:lpstr>HIMALÁJE</vt:lpstr>
      <vt:lpstr>2. Tektonické poruchy zemské kůry         (ZÁPIS)</vt:lpstr>
      <vt:lpstr>DÚ z online hodiny</vt:lpstr>
      <vt:lpstr>video</vt:lpstr>
      <vt:lpstr>Prezentace aplikace PowerPoint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ZA</dc:creator>
  <cp:lastModifiedBy>Zbyněk Koláčný</cp:lastModifiedBy>
  <cp:revision>47</cp:revision>
  <dcterms:created xsi:type="dcterms:W3CDTF">2012-04-01T17:19:07Z</dcterms:created>
  <dcterms:modified xsi:type="dcterms:W3CDTF">2021-02-03T08:56:03Z</dcterms:modified>
</cp:coreProperties>
</file>